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1"/>
  </p:normalViewPr>
  <p:slideViewPr>
    <p:cSldViewPr snapToGrid="0" snapToObjects="1">
      <p:cViewPr varScale="1">
        <p:scale>
          <a:sx n="100" d="100"/>
          <a:sy n="100" d="100"/>
        </p:scale>
        <p:origin x="36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4FF9D-C119-5440-AE6A-84EBE6E14B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F9BA24-BB83-D14F-ADB7-85EB183BAC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F86BBE-2F17-0848-B489-17FC44CF3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70329-FAD3-C54A-BDB8-EBA63035A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75F9A-1957-D042-ABD6-4A61D420C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723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BB60-B799-B349-8912-3CAF71F52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0E789C-97AA-BC40-A697-DB8C2FA136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D2568-C69B-E349-9B7A-1A533A6DA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BA57D3-1D8E-394A-B3F9-A47EED69F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FDA1E-F4A1-A54A-84A6-5556418CB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421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C62F2A-7E50-E44D-8297-3E00E660E2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37670-D95B-0E46-A2DC-28A3D6416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FC112-669A-FD40-8309-EB4311335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1B0015-8D64-704F-B696-4333BBB65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D8D5C-E0F3-3640-B545-7B71D3AF7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49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0463B-53C5-5649-8CE5-269792A15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0BB2B-7C35-B141-8ED3-F7BED5779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F93A8-64AD-F044-B242-3A479EB11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1D868-BA3E-014C-8395-7E634310D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DED6C-221C-914F-BDFC-F73347BA8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22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7E804-9811-3744-AD85-1285E4AE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92ECE5-38FA-154F-A665-55A7F8A8A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8CF32-7E17-E84B-8B92-5B9F27E0F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1DADB-3902-0140-89E5-1FA6A614C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5EF02-4861-EF44-AEB4-91E57975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14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E4614-C31E-2D4C-AA83-7EE9A7E06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A218A-7C5B-AE4B-AF52-11C4F49844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985EED-8C0E-B24F-B66B-21D728E97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327B5D-59A0-604A-9ACD-55C367CD0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09151-0763-9C4F-B4AD-95EF89F0E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A8AE0-0808-6A47-BBF2-6FBC757EE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50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98BDC-A4C8-3644-9B55-A7578E279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67B9F0-D0B4-ED47-A8C1-9BAFA8B9F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B7DA2B-6249-7C4E-82FD-88CE14F3A1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456874-F1BF-6340-AAAF-8BCF301003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744EDD-D827-D847-8A75-7167664C07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1D3651-D0D2-E24D-852D-D9B99D20E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447710-E6D8-AD42-8C87-0801EB840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9F36F-4354-8147-81A5-F7F2C1DEA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319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9793B-6C88-D840-A3BB-123D5811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3D9962-104B-7A47-8A15-D6C233F67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E04BE-0957-5F4D-AAB9-40D1E7393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34B45A-F324-5B4F-836D-584F92C90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035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F7847D-5866-414B-8650-2722568AB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02F58B-8EF8-834E-8D22-EEB4B9E7C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CEE36A-0C75-6D49-BE7E-433E7C3ED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401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C658D-BDDF-6E4C-93D6-406BD91D1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8353D-2474-2F48-9861-FF471B76E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AA4C13-F927-384B-8032-0804BA351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3C6200-0579-D449-8C95-87F151323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DB469-781C-1B46-AAC0-4494F0D85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40553-5888-9149-98C6-1585BB8CD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103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C9A66-5A6C-D745-9A53-CE90B978C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9FB320-0048-BB4A-9EFB-A718A91D64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B05DC9-FC6B-5549-9185-9662EFAFB8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26E72-C4B5-C440-BA8F-FD00CF8DF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577F84-84F6-814F-810E-5A185BA2F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79BB4B-B088-AD46-8942-884ACD9A8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868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A70B7-FEA0-EE42-BC46-150631B26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A74810-8320-3242-9A05-4FE17B0A0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A4630-AA84-B24C-A187-64C1461271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423FD-CD05-BF4B-A8B3-19C3EFBE8F1B}" type="datetimeFigureOut">
              <a:rPr lang="en-US" smtClean="0"/>
              <a:t>2/19/19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CBD73-E300-1C46-85A2-749F79737E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11A50-9930-DC4A-A611-82FDE6381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9F190-538A-0946-9B22-B392710130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41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9B0A1-8245-414C-871A-EFCCEBB29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48728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3800" b="1" dirty="0">
                <a:latin typeface="Arial" panose="020B0604020202020204" pitchFamily="34" charset="0"/>
                <a:cs typeface="Arial" panose="020B0604020202020204" pitchFamily="34" charset="0"/>
              </a:rPr>
              <a:t>MRI + Molecular integration for Alzheimer’s diagnosis</a:t>
            </a:r>
            <a:b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By- Ameya Kulkarni, PhD Candidate (Genetics + Comp Bio)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0A527D-3655-CF4E-9A23-8D6DE54C10A0}"/>
              </a:ext>
            </a:extLst>
          </p:cNvPr>
          <p:cNvSpPr txBox="1"/>
          <p:nvPr/>
        </p:nvSpPr>
        <p:spPr>
          <a:xfrm>
            <a:off x="463549" y="1550948"/>
            <a:ext cx="42799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Current diagnostic method (Physician)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E013BD-8A96-C54D-A2DA-9C3E902EC2AC}"/>
              </a:ext>
            </a:extLst>
          </p:cNvPr>
          <p:cNvSpPr txBox="1"/>
          <p:nvPr/>
        </p:nvSpPr>
        <p:spPr>
          <a:xfrm>
            <a:off x="6096000" y="1550948"/>
            <a:ext cx="5092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Novel diagnostic method (ML-Data Integration)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431B98-BD09-C448-B59D-7C6DDACB1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2057400"/>
            <a:ext cx="1498600" cy="1498600"/>
          </a:xfrm>
          <a:prstGeom prst="rect">
            <a:avLst/>
          </a:prstGeom>
        </p:spPr>
      </p:pic>
      <p:sp>
        <p:nvSpPr>
          <p:cNvPr id="9" name="Cross 8">
            <a:extLst>
              <a:ext uri="{FF2B5EF4-FFF2-40B4-BE49-F238E27FC236}">
                <a16:creationId xmlns:a16="http://schemas.microsoft.com/office/drawing/2014/main" id="{F9D59DA8-B787-8940-B6D8-5738D4CA934F}"/>
              </a:ext>
            </a:extLst>
          </p:cNvPr>
          <p:cNvSpPr/>
          <p:nvPr/>
        </p:nvSpPr>
        <p:spPr>
          <a:xfrm>
            <a:off x="2241550" y="2578100"/>
            <a:ext cx="361950" cy="369332"/>
          </a:xfrm>
          <a:prstGeom prst="plus">
            <a:avLst>
              <a:gd name="adj" fmla="val 372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77A29E-834C-1945-8AB7-0286EFAB5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388" y="2134632"/>
            <a:ext cx="1180139" cy="11546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E2645A-0CE6-764F-8D4D-8917B2BA8C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396" y="2134632"/>
            <a:ext cx="1096498" cy="1168400"/>
          </a:xfrm>
          <a:prstGeom prst="rect">
            <a:avLst/>
          </a:prstGeom>
        </p:spPr>
      </p:pic>
      <p:sp>
        <p:nvSpPr>
          <p:cNvPr id="13" name="Cross 12">
            <a:extLst>
              <a:ext uri="{FF2B5EF4-FFF2-40B4-BE49-F238E27FC236}">
                <a16:creationId xmlns:a16="http://schemas.microsoft.com/office/drawing/2014/main" id="{36CB2A1F-FCE2-8546-9915-85F739FF9ED3}"/>
              </a:ext>
            </a:extLst>
          </p:cNvPr>
          <p:cNvSpPr/>
          <p:nvPr/>
        </p:nvSpPr>
        <p:spPr>
          <a:xfrm>
            <a:off x="6784046" y="2527300"/>
            <a:ext cx="361950" cy="369332"/>
          </a:xfrm>
          <a:prstGeom prst="plus">
            <a:avLst>
              <a:gd name="adj" fmla="val 372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D67BE34-861C-8C4D-922A-1B99408B5F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3136" y="2103336"/>
            <a:ext cx="950513" cy="1254884"/>
          </a:xfrm>
          <a:prstGeom prst="rect">
            <a:avLst/>
          </a:prstGeom>
        </p:spPr>
      </p:pic>
      <p:sp>
        <p:nvSpPr>
          <p:cNvPr id="15" name="Cross 14">
            <a:extLst>
              <a:ext uri="{FF2B5EF4-FFF2-40B4-BE49-F238E27FC236}">
                <a16:creationId xmlns:a16="http://schemas.microsoft.com/office/drawing/2014/main" id="{EA44C7D8-6874-CE44-BBD2-D7AE37F43B8F}"/>
              </a:ext>
            </a:extLst>
          </p:cNvPr>
          <p:cNvSpPr/>
          <p:nvPr/>
        </p:nvSpPr>
        <p:spPr>
          <a:xfrm>
            <a:off x="8303748" y="2527300"/>
            <a:ext cx="361950" cy="369332"/>
          </a:xfrm>
          <a:prstGeom prst="plus">
            <a:avLst>
              <a:gd name="adj" fmla="val 37276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A2C1F30-CB3E-6748-9209-1539C5AB91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2850" y="2328228"/>
            <a:ext cx="1117600" cy="838200"/>
          </a:xfrm>
          <a:prstGeom prst="rect">
            <a:avLst/>
          </a:prstGeom>
        </p:spPr>
      </p:pic>
      <p:sp>
        <p:nvSpPr>
          <p:cNvPr id="19" name="Right Arrow 18">
            <a:extLst>
              <a:ext uri="{FF2B5EF4-FFF2-40B4-BE49-F238E27FC236}">
                <a16:creationId xmlns:a16="http://schemas.microsoft.com/office/drawing/2014/main" id="{B1C6FA41-1FE3-3341-9CE5-8C60BFF8E078}"/>
              </a:ext>
            </a:extLst>
          </p:cNvPr>
          <p:cNvSpPr/>
          <p:nvPr/>
        </p:nvSpPr>
        <p:spPr>
          <a:xfrm>
            <a:off x="10117602" y="2604532"/>
            <a:ext cx="419100" cy="22860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564D654-AFB2-6A49-B952-D0284E4B9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6704" y="2184916"/>
            <a:ext cx="1067832" cy="1067832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46530A4-4482-9B4E-B084-F9277BD4484A}"/>
              </a:ext>
            </a:extLst>
          </p:cNvPr>
          <p:cNvCxnSpPr>
            <a:cxnSpLocks/>
          </p:cNvCxnSpPr>
          <p:nvPr/>
        </p:nvCxnSpPr>
        <p:spPr>
          <a:xfrm flipH="1">
            <a:off x="2603499" y="3289300"/>
            <a:ext cx="2916898" cy="445532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2FD7D09-7CC8-7148-B959-376AA80FEBD5}"/>
              </a:ext>
            </a:extLst>
          </p:cNvPr>
          <p:cNvCxnSpPr>
            <a:cxnSpLocks/>
          </p:cNvCxnSpPr>
          <p:nvPr/>
        </p:nvCxnSpPr>
        <p:spPr>
          <a:xfrm>
            <a:off x="9950450" y="3166428"/>
            <a:ext cx="1380002" cy="56840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38224DAE-A5A8-C642-93D9-D521B3E7D8D2}"/>
              </a:ext>
            </a:extLst>
          </p:cNvPr>
          <p:cNvSpPr txBox="1"/>
          <p:nvPr/>
        </p:nvSpPr>
        <p:spPr>
          <a:xfrm>
            <a:off x="463549" y="3734832"/>
            <a:ext cx="11250988" cy="28392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Datasets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(OASIS: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4GB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of 735 3D MRI + Allen Brain Atlas: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3TB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of RNA-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+ Protein data 377 samples from 5 brain regions)</a:t>
            </a:r>
          </a:p>
          <a:p>
            <a:endParaRPr lang="en-US" sz="10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Preprocessing steps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MRI (Skull stripping, Image restructuring…)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	RNA-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(Gene alignment, quantification…)</a:t>
            </a:r>
          </a:p>
          <a:p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Workflow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6D983AF-9819-7F42-961B-CC2EFB6B72F5}"/>
              </a:ext>
            </a:extLst>
          </p:cNvPr>
          <p:cNvSpPr txBox="1"/>
          <p:nvPr/>
        </p:nvSpPr>
        <p:spPr>
          <a:xfrm>
            <a:off x="4904446" y="5307052"/>
            <a:ext cx="2241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Clinical Diagnosis</a:t>
            </a:r>
          </a:p>
        </p:txBody>
      </p:sp>
      <p:sp>
        <p:nvSpPr>
          <p:cNvPr id="67" name="Right Arrow 66">
            <a:extLst>
              <a:ext uri="{FF2B5EF4-FFF2-40B4-BE49-F238E27FC236}">
                <a16:creationId xmlns:a16="http://schemas.microsoft.com/office/drawing/2014/main" id="{41B14B36-E528-D742-B4C1-B87309288CA9}"/>
              </a:ext>
            </a:extLst>
          </p:cNvPr>
          <p:cNvSpPr/>
          <p:nvPr/>
        </p:nvSpPr>
        <p:spPr>
          <a:xfrm rot="9007385">
            <a:off x="4421222" y="5768261"/>
            <a:ext cx="636158" cy="1909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ight Arrow 67">
            <a:extLst>
              <a:ext uri="{FF2B5EF4-FFF2-40B4-BE49-F238E27FC236}">
                <a16:creationId xmlns:a16="http://schemas.microsoft.com/office/drawing/2014/main" id="{E5A9F6CC-2E73-A443-99A1-4F8EA94EB69F}"/>
              </a:ext>
            </a:extLst>
          </p:cNvPr>
          <p:cNvSpPr/>
          <p:nvPr/>
        </p:nvSpPr>
        <p:spPr>
          <a:xfrm rot="1836699">
            <a:off x="6975057" y="5773769"/>
            <a:ext cx="636158" cy="19093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0256278-640E-0440-BCE3-40BDA1AD16C6}"/>
              </a:ext>
            </a:extLst>
          </p:cNvPr>
          <p:cNvSpPr txBox="1"/>
          <p:nvPr/>
        </p:nvSpPr>
        <p:spPr>
          <a:xfrm>
            <a:off x="3830173" y="6113368"/>
            <a:ext cx="678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MRI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50F64D6-6478-854E-B7AE-0A7E4173C899}"/>
              </a:ext>
            </a:extLst>
          </p:cNvPr>
          <p:cNvSpPr txBox="1"/>
          <p:nvPr/>
        </p:nvSpPr>
        <p:spPr>
          <a:xfrm>
            <a:off x="7429228" y="6113368"/>
            <a:ext cx="2688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RNA-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+ Protein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61A648C-A077-BD49-B3C9-09D73927E55D}"/>
              </a:ext>
            </a:extLst>
          </p:cNvPr>
          <p:cNvSpPr txBox="1"/>
          <p:nvPr/>
        </p:nvSpPr>
        <p:spPr>
          <a:xfrm>
            <a:off x="2818194" y="5560112"/>
            <a:ext cx="1797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Convolution NN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9F444BE-074F-964A-B24C-F477CEBF31EA}"/>
              </a:ext>
            </a:extLst>
          </p:cNvPr>
          <p:cNvSpPr txBox="1"/>
          <p:nvPr/>
        </p:nvSpPr>
        <p:spPr>
          <a:xfrm>
            <a:off x="7669551" y="5560112"/>
            <a:ext cx="1797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 regression</a:t>
            </a:r>
          </a:p>
        </p:txBody>
      </p:sp>
      <p:sp>
        <p:nvSpPr>
          <p:cNvPr id="8" name="Left-Right Arrow 7">
            <a:extLst>
              <a:ext uri="{FF2B5EF4-FFF2-40B4-BE49-F238E27FC236}">
                <a16:creationId xmlns:a16="http://schemas.microsoft.com/office/drawing/2014/main" id="{51B7E276-BC87-164C-9B50-B5F390CE7A27}"/>
              </a:ext>
            </a:extLst>
          </p:cNvPr>
          <p:cNvSpPr/>
          <p:nvPr/>
        </p:nvSpPr>
        <p:spPr>
          <a:xfrm>
            <a:off x="4732108" y="6220936"/>
            <a:ext cx="2473512" cy="242848"/>
          </a:xfrm>
          <a:prstGeom prst="left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018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0677D893-C2E2-4449-97A1-B2386E55B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7387" y="4076827"/>
            <a:ext cx="4022373" cy="23658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A2DBDC-1D2E-8C46-9F63-209B4EB3E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192000" cy="1226345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Gene expression model reveals brain-structure specific heterogeneity and important biological pathways in AD for drug discovery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F31F12-BB4B-A64E-B6B7-ECBDE95393A4}"/>
              </a:ext>
            </a:extLst>
          </p:cNvPr>
          <p:cNvSpPr/>
          <p:nvPr/>
        </p:nvSpPr>
        <p:spPr>
          <a:xfrm>
            <a:off x="838200" y="1536700"/>
            <a:ext cx="3238500" cy="393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50281 genes + 33 proteins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661F20-94CC-1649-93B0-F03DE5369B3A}"/>
              </a:ext>
            </a:extLst>
          </p:cNvPr>
          <p:cNvSpPr/>
          <p:nvPr/>
        </p:nvSpPr>
        <p:spPr>
          <a:xfrm>
            <a:off x="838200" y="2171700"/>
            <a:ext cx="3238500" cy="8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Normalized using gene length and sequencing depth + Scaled(Z-score)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623121-C963-F642-B5E5-8E5B790BFF6C}"/>
              </a:ext>
            </a:extLst>
          </p:cNvPr>
          <p:cNvSpPr/>
          <p:nvPr/>
        </p:nvSpPr>
        <p:spPr>
          <a:xfrm>
            <a:off x="838200" y="3238500"/>
            <a:ext cx="3238500" cy="8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Unsupervised clustering (PCA + Hierarchical clustering)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3ED1F48-46F0-DF4A-BB35-459FE99A4115}"/>
              </a:ext>
            </a:extLst>
          </p:cNvPr>
          <p:cNvSpPr/>
          <p:nvPr/>
        </p:nvSpPr>
        <p:spPr>
          <a:xfrm>
            <a:off x="838200" y="4305300"/>
            <a:ext cx="3238500" cy="8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Identified most variable genes controlling for mean-variance relationship (n=1504)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73369D-6EC7-8546-B65E-3092EBEF9697}"/>
              </a:ext>
            </a:extLst>
          </p:cNvPr>
          <p:cNvSpPr/>
          <p:nvPr/>
        </p:nvSpPr>
        <p:spPr>
          <a:xfrm>
            <a:off x="838200" y="5372100"/>
            <a:ext cx="3238500" cy="825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Run a logistic regression model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C150BDE-FF01-4443-BDCA-44157A51C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050" y="1412617"/>
            <a:ext cx="2765987" cy="26040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3DCF0E7-ACD8-174E-8EFA-476DFD1971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7387" y="1405666"/>
            <a:ext cx="2487811" cy="26040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77FD37B-110F-4846-97C7-9D9DD1C45D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4050" y="4184650"/>
            <a:ext cx="2487811" cy="2342284"/>
          </a:xfrm>
          <a:prstGeom prst="rect">
            <a:avLst/>
          </a:prstGeom>
        </p:spPr>
      </p:pic>
      <p:sp>
        <p:nvSpPr>
          <p:cNvPr id="16" name="Right Arrow 15">
            <a:extLst>
              <a:ext uri="{FF2B5EF4-FFF2-40B4-BE49-F238E27FC236}">
                <a16:creationId xmlns:a16="http://schemas.microsoft.com/office/drawing/2014/main" id="{2DA728F8-2737-504A-92D1-D3DA66011404}"/>
              </a:ext>
            </a:extLst>
          </p:cNvPr>
          <p:cNvSpPr/>
          <p:nvPr/>
        </p:nvSpPr>
        <p:spPr>
          <a:xfrm rot="5400000">
            <a:off x="2336798" y="1897530"/>
            <a:ext cx="241302" cy="30704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4A9B53B9-DCFA-5743-B067-E3A677EE512D}"/>
              </a:ext>
            </a:extLst>
          </p:cNvPr>
          <p:cNvSpPr/>
          <p:nvPr/>
        </p:nvSpPr>
        <p:spPr>
          <a:xfrm rot="5400000">
            <a:off x="2336798" y="2964330"/>
            <a:ext cx="241302" cy="30704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C5A9D52B-CF16-A547-894B-9EB0F6AF6632}"/>
              </a:ext>
            </a:extLst>
          </p:cNvPr>
          <p:cNvSpPr/>
          <p:nvPr/>
        </p:nvSpPr>
        <p:spPr>
          <a:xfrm rot="5400000">
            <a:off x="2336798" y="4031130"/>
            <a:ext cx="241302" cy="30704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3D64D756-0467-A54D-A7A1-0E1A496A371D}"/>
              </a:ext>
            </a:extLst>
          </p:cNvPr>
          <p:cNvSpPr/>
          <p:nvPr/>
        </p:nvSpPr>
        <p:spPr>
          <a:xfrm rot="5400000">
            <a:off x="2336798" y="5097930"/>
            <a:ext cx="241302" cy="30704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22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F80C0-D82B-6844-9F89-6770AA4C7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9749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Pipeline for processing MRI data and novel methods to integrate with gene expression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763FFF-C2BA-E640-AC34-DED1324F3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838200" y="2145393"/>
            <a:ext cx="1219200" cy="14369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27F4CB-EE78-0E48-B1D4-5ED433C589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/>
          <a:stretch/>
        </p:blipFill>
        <p:spPr>
          <a:xfrm>
            <a:off x="3543300" y="2145393"/>
            <a:ext cx="1219201" cy="1436916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AC2D3C03-68DA-E24E-93A0-86CB00040EBA}"/>
              </a:ext>
            </a:extLst>
          </p:cNvPr>
          <p:cNvSpPr/>
          <p:nvPr/>
        </p:nvSpPr>
        <p:spPr>
          <a:xfrm>
            <a:off x="2368685" y="2677001"/>
            <a:ext cx="863329" cy="3736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6220A5BD-2639-2E40-BBD8-852B2D5E03DA}"/>
              </a:ext>
            </a:extLst>
          </p:cNvPr>
          <p:cNvSpPr/>
          <p:nvPr/>
        </p:nvSpPr>
        <p:spPr>
          <a:xfrm>
            <a:off x="5073787" y="2677001"/>
            <a:ext cx="863329" cy="3736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01DB16-9FD6-EA41-9402-4F732ECC5A33}"/>
              </a:ext>
            </a:extLst>
          </p:cNvPr>
          <p:cNvSpPr/>
          <p:nvPr/>
        </p:nvSpPr>
        <p:spPr>
          <a:xfrm>
            <a:off x="6197600" y="2145393"/>
            <a:ext cx="1155700" cy="11947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59776B5-1997-BF4D-A547-E6574FA59717}"/>
              </a:ext>
            </a:extLst>
          </p:cNvPr>
          <p:cNvSpPr/>
          <p:nvPr/>
        </p:nvSpPr>
        <p:spPr>
          <a:xfrm>
            <a:off x="6350000" y="2297793"/>
            <a:ext cx="1155700" cy="11947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A6057B-2B8E-0E4D-A93D-F4D0CEA1E455}"/>
              </a:ext>
            </a:extLst>
          </p:cNvPr>
          <p:cNvSpPr/>
          <p:nvPr/>
        </p:nvSpPr>
        <p:spPr>
          <a:xfrm>
            <a:off x="6502400" y="2450193"/>
            <a:ext cx="1155700" cy="11947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A98FEA-7C4E-C448-82FC-0DE09EAFA9FC}"/>
              </a:ext>
            </a:extLst>
          </p:cNvPr>
          <p:cNvSpPr/>
          <p:nvPr/>
        </p:nvSpPr>
        <p:spPr>
          <a:xfrm>
            <a:off x="8085140" y="2450193"/>
            <a:ext cx="577850" cy="5588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E9D405-DE71-FB42-B02F-97A06EE77F6D}"/>
              </a:ext>
            </a:extLst>
          </p:cNvPr>
          <p:cNvSpPr/>
          <p:nvPr/>
        </p:nvSpPr>
        <p:spPr>
          <a:xfrm>
            <a:off x="8177215" y="2526393"/>
            <a:ext cx="577850" cy="5588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B76CC1-9962-904B-93A8-20D3F2D3AE88}"/>
              </a:ext>
            </a:extLst>
          </p:cNvPr>
          <p:cNvSpPr/>
          <p:nvPr/>
        </p:nvSpPr>
        <p:spPr>
          <a:xfrm>
            <a:off x="8329614" y="2602593"/>
            <a:ext cx="577850" cy="5588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6F49FDD-5C14-F748-B77B-65CC9E28941C}"/>
              </a:ext>
            </a:extLst>
          </p:cNvPr>
          <p:cNvSpPr/>
          <p:nvPr/>
        </p:nvSpPr>
        <p:spPr>
          <a:xfrm>
            <a:off x="8482015" y="2691039"/>
            <a:ext cx="577850" cy="5588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08968E-21A6-5F47-8B70-3DDFEA86DB28}"/>
              </a:ext>
            </a:extLst>
          </p:cNvPr>
          <p:cNvSpPr/>
          <p:nvPr/>
        </p:nvSpPr>
        <p:spPr>
          <a:xfrm>
            <a:off x="8629651" y="2780393"/>
            <a:ext cx="577850" cy="5588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AD1ECE-5C7B-154F-9930-1CD9015877B3}"/>
              </a:ext>
            </a:extLst>
          </p:cNvPr>
          <p:cNvSpPr/>
          <p:nvPr/>
        </p:nvSpPr>
        <p:spPr>
          <a:xfrm>
            <a:off x="8770940" y="2894239"/>
            <a:ext cx="577850" cy="558800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A77DA8-294C-D447-B46B-07C59E024E57}"/>
              </a:ext>
            </a:extLst>
          </p:cNvPr>
          <p:cNvSpPr/>
          <p:nvPr/>
        </p:nvSpPr>
        <p:spPr>
          <a:xfrm>
            <a:off x="9867905" y="2145393"/>
            <a:ext cx="1155700" cy="11947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230E9D5-AFE7-7C45-B0CD-6541665A683B}"/>
              </a:ext>
            </a:extLst>
          </p:cNvPr>
          <p:cNvSpPr/>
          <p:nvPr/>
        </p:nvSpPr>
        <p:spPr>
          <a:xfrm>
            <a:off x="10020305" y="2297793"/>
            <a:ext cx="1155700" cy="11947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3AEC765-D4DD-6741-B195-F0E3553B0BC7}"/>
              </a:ext>
            </a:extLst>
          </p:cNvPr>
          <p:cNvSpPr/>
          <p:nvPr/>
        </p:nvSpPr>
        <p:spPr>
          <a:xfrm>
            <a:off x="10172705" y="2450193"/>
            <a:ext cx="1155700" cy="1194707"/>
          </a:xfrm>
          <a:prstGeom prst="rect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35D81CC5-9748-2646-8F43-E0E422A12D47}"/>
              </a:ext>
            </a:extLst>
          </p:cNvPr>
          <p:cNvSpPr/>
          <p:nvPr/>
        </p:nvSpPr>
        <p:spPr>
          <a:xfrm rot="5400000">
            <a:off x="10531941" y="3942399"/>
            <a:ext cx="536917" cy="37020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D4DB16E-C0F9-E141-903F-98CB923E5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3965" y="4610099"/>
            <a:ext cx="1174440" cy="1499508"/>
          </a:xfrm>
          <a:prstGeom prst="rect">
            <a:avLst/>
          </a:prstGeom>
        </p:spPr>
      </p:pic>
      <p:sp>
        <p:nvSpPr>
          <p:cNvPr id="23" name="Right Arrow 22">
            <a:extLst>
              <a:ext uri="{FF2B5EF4-FFF2-40B4-BE49-F238E27FC236}">
                <a16:creationId xmlns:a16="http://schemas.microsoft.com/office/drawing/2014/main" id="{76C99565-11A7-1F4A-BF7D-0B3377ECF95A}"/>
              </a:ext>
            </a:extLst>
          </p:cNvPr>
          <p:cNvSpPr/>
          <p:nvPr/>
        </p:nvSpPr>
        <p:spPr>
          <a:xfrm rot="13214677">
            <a:off x="9272099" y="4844749"/>
            <a:ext cx="863329" cy="3736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E6CFFE56-D2D6-E742-B6AE-7519DFC5E691}"/>
              </a:ext>
            </a:extLst>
          </p:cNvPr>
          <p:cNvSpPr/>
          <p:nvPr/>
        </p:nvSpPr>
        <p:spPr>
          <a:xfrm rot="7838962">
            <a:off x="9308787" y="5480655"/>
            <a:ext cx="863329" cy="3736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CFAD5A-19D9-184D-A0F4-50952AAD6AFF}"/>
              </a:ext>
            </a:extLst>
          </p:cNvPr>
          <p:cNvSpPr txBox="1"/>
          <p:nvPr/>
        </p:nvSpPr>
        <p:spPr>
          <a:xfrm>
            <a:off x="6197600" y="4270414"/>
            <a:ext cx="31227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Convert into a matrix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Vector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A182677-0826-BC4A-A470-EF98EF2409FC}"/>
              </a:ext>
            </a:extLst>
          </p:cNvPr>
          <p:cNvSpPr txBox="1"/>
          <p:nvPr/>
        </p:nvSpPr>
        <p:spPr>
          <a:xfrm>
            <a:off x="6197600" y="4931474"/>
            <a:ext cx="3122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Run through a CNN to classify between AD and no-AD</a:t>
            </a: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6B2CDA14-59A7-2747-89E8-09FCDE5C7460}"/>
              </a:ext>
            </a:extLst>
          </p:cNvPr>
          <p:cNvSpPr/>
          <p:nvPr/>
        </p:nvSpPr>
        <p:spPr>
          <a:xfrm rot="10800000">
            <a:off x="9231417" y="5116880"/>
            <a:ext cx="863329" cy="3736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2A4DE69-9675-0240-A752-E81B1FFFBB3B}"/>
              </a:ext>
            </a:extLst>
          </p:cNvPr>
          <p:cNvSpPr txBox="1"/>
          <p:nvPr/>
        </p:nvSpPr>
        <p:spPr>
          <a:xfrm>
            <a:off x="6221281" y="5786441"/>
            <a:ext cx="3122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 gene expression onto MRI on the same geometric space 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ED6969A1-ED9C-E64E-A372-DE40C2776681}"/>
              </a:ext>
            </a:extLst>
          </p:cNvPr>
          <p:cNvSpPr/>
          <p:nvPr/>
        </p:nvSpPr>
        <p:spPr>
          <a:xfrm rot="10800000">
            <a:off x="5073786" y="4252842"/>
            <a:ext cx="863329" cy="3736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3087F9D-5A42-DC45-BF5C-4B8BE81F4601}"/>
              </a:ext>
            </a:extLst>
          </p:cNvPr>
          <p:cNvSpPr txBox="1"/>
          <p:nvPr/>
        </p:nvSpPr>
        <p:spPr>
          <a:xfrm>
            <a:off x="1951036" y="4226681"/>
            <a:ext cx="3122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Regression and feature selection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E64B4BA-35EC-514D-9F3B-4D7834F61869}"/>
              </a:ext>
            </a:extLst>
          </p:cNvPr>
          <p:cNvSpPr txBox="1"/>
          <p:nvPr/>
        </p:nvSpPr>
        <p:spPr>
          <a:xfrm>
            <a:off x="1981925" y="4968834"/>
            <a:ext cx="3122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Probabilities from CNN used to regress gene expression data</a:t>
            </a:r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C7D28515-D438-4D42-A436-53EEF55CAB00}"/>
              </a:ext>
            </a:extLst>
          </p:cNvPr>
          <p:cNvSpPr/>
          <p:nvPr/>
        </p:nvSpPr>
        <p:spPr>
          <a:xfrm rot="10800000">
            <a:off x="5073786" y="5009711"/>
            <a:ext cx="863329" cy="373698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CD83411-032E-DA44-BCB5-CFF846CF33AE}"/>
              </a:ext>
            </a:extLst>
          </p:cNvPr>
          <p:cNvCxnSpPr>
            <a:cxnSpLocks/>
            <a:stCxn id="10" idx="0"/>
          </p:cNvCxnSpPr>
          <p:nvPr/>
        </p:nvCxnSpPr>
        <p:spPr>
          <a:xfrm>
            <a:off x="7080250" y="2450193"/>
            <a:ext cx="1385890" cy="51911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60BEA42-03E6-274E-9630-182E28D0CB36}"/>
              </a:ext>
            </a:extLst>
          </p:cNvPr>
          <p:cNvCxnSpPr>
            <a:cxnSpLocks/>
            <a:stCxn id="10" idx="2"/>
            <a:endCxn id="15" idx="1"/>
          </p:cNvCxnSpPr>
          <p:nvPr/>
        </p:nvCxnSpPr>
        <p:spPr>
          <a:xfrm flipV="1">
            <a:off x="7080250" y="2970439"/>
            <a:ext cx="1401765" cy="67446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814B76B-63E3-3849-980D-E93C6717E59C}"/>
              </a:ext>
            </a:extLst>
          </p:cNvPr>
          <p:cNvCxnSpPr>
            <a:cxnSpLocks/>
            <a:stCxn id="17" idx="3"/>
            <a:endCxn id="20" idx="0"/>
          </p:cNvCxnSpPr>
          <p:nvPr/>
        </p:nvCxnSpPr>
        <p:spPr>
          <a:xfrm flipV="1">
            <a:off x="9348790" y="2450193"/>
            <a:ext cx="1401765" cy="72344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F75AAF8-FD54-664D-9448-16784AF0BFB2}"/>
              </a:ext>
            </a:extLst>
          </p:cNvPr>
          <p:cNvCxnSpPr>
            <a:cxnSpLocks/>
            <a:stCxn id="17" idx="3"/>
            <a:endCxn id="20" idx="2"/>
          </p:cNvCxnSpPr>
          <p:nvPr/>
        </p:nvCxnSpPr>
        <p:spPr>
          <a:xfrm>
            <a:off x="9348790" y="3173639"/>
            <a:ext cx="1401765" cy="47126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57FB58F1-8327-9744-AD87-F4AA8688189A}"/>
              </a:ext>
            </a:extLst>
          </p:cNvPr>
          <p:cNvSpPr txBox="1"/>
          <p:nvPr/>
        </p:nvSpPr>
        <p:spPr>
          <a:xfrm>
            <a:off x="6755962" y="1776710"/>
            <a:ext cx="23864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Compression/Cleaning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11949C-CD75-C14F-9380-01D053D213CC}"/>
              </a:ext>
            </a:extLst>
          </p:cNvPr>
          <p:cNvSpPr txBox="1"/>
          <p:nvPr/>
        </p:nvSpPr>
        <p:spPr>
          <a:xfrm>
            <a:off x="8329614" y="3681913"/>
            <a:ext cx="23864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Decompression</a:t>
            </a:r>
          </a:p>
        </p:txBody>
      </p:sp>
    </p:spTree>
    <p:extLst>
      <p:ext uri="{BB962C8B-B14F-4D97-AF65-F5344CB8AC3E}">
        <p14:creationId xmlns:p14="http://schemas.microsoft.com/office/powerpoint/2010/main" val="3342314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175</Words>
  <Application>Microsoft Macintosh PowerPoint</Application>
  <PresentationFormat>Widescreen</PresentationFormat>
  <Paragraphs>30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MRI + Molecular integration for Alzheimer’s diagnosis By- Ameya Kulkarni, PhD Candidate (Genetics + Comp Bio)</vt:lpstr>
      <vt:lpstr>Gene expression model reveals brain-structure specific heterogeneity and important biological pathways in AD for drug discovery </vt:lpstr>
      <vt:lpstr>Pipeline for processing MRI data and novel methods to integrate with gene expression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MRI Image preprocessing for CNN</dc:title>
  <dc:creator>Ameya Kulkarni</dc:creator>
  <cp:lastModifiedBy>Ameya Kulkarni</cp:lastModifiedBy>
  <cp:revision>20</cp:revision>
  <cp:lastPrinted>2019-02-19T18:30:59Z</cp:lastPrinted>
  <dcterms:created xsi:type="dcterms:W3CDTF">2019-02-19T10:46:00Z</dcterms:created>
  <dcterms:modified xsi:type="dcterms:W3CDTF">2019-02-19T18:31:02Z</dcterms:modified>
</cp:coreProperties>
</file>

<file path=docProps/thumbnail.jpeg>
</file>